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CED5"/>
    <a:srgbClr val="EBA5AC"/>
    <a:srgbClr val="DC6A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6" d="100"/>
          <a:sy n="56" d="100"/>
        </p:scale>
        <p:origin x="180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776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729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503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9811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887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08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085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673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779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841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8494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F785F-4A20-4AEC-8663-8E24D6BAC1D4}" type="datetimeFigureOut">
              <a:rPr lang="fr-FR" smtClean="0"/>
              <a:t>10/09/2021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A9640-E887-4374-81A3-A301A94195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5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259">
              <a:srgbClr val="F45F63"/>
            </a:gs>
            <a:gs pos="20130">
              <a:srgbClr val="E6CED5"/>
            </a:gs>
            <a:gs pos="100000">
              <a:srgbClr val="FF0000">
                <a:alpha val="92000"/>
              </a:srgbClr>
            </a:gs>
            <a:gs pos="53000">
              <a:srgbClr val="DC6A78"/>
            </a:gs>
            <a:gs pos="83000">
              <a:srgbClr val="EBA5AC"/>
            </a:gs>
            <a:gs pos="21000">
              <a:srgbClr val="E6CED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078B5A3A-968C-4B2B-8556-B04817809E05}"/>
              </a:ext>
            </a:extLst>
          </p:cNvPr>
          <p:cNvSpPr txBox="1"/>
          <p:nvPr/>
        </p:nvSpPr>
        <p:spPr>
          <a:xfrm>
            <a:off x="1225265" y="122829"/>
            <a:ext cx="5269885" cy="707886"/>
          </a:xfrm>
          <a:prstGeom prst="rect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SALLE DES FETES DE SENONES</a:t>
            </a:r>
          </a:p>
          <a:p>
            <a:pPr algn="ctr"/>
            <a:r>
              <a:rPr lang="fr-FR" sz="2000" b="1" dirty="0">
                <a:solidFill>
                  <a:schemeClr val="tx2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TARIFS DES RESERVATIONS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C69C490-0F14-49EF-BA32-13A6E0714577}"/>
              </a:ext>
            </a:extLst>
          </p:cNvPr>
          <p:cNvSpPr txBox="1"/>
          <p:nvPr/>
        </p:nvSpPr>
        <p:spPr>
          <a:xfrm>
            <a:off x="277346" y="4599312"/>
            <a:ext cx="68634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FFFF00"/>
                </a:highlight>
              </a:rPr>
              <a:t>A) TARIFS APPICLABLES AUX RESIDENTS SENONAIS ET ASSOCIATIONS LOCALES.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F6E6EB1A-4EEF-4247-9CC1-26EAABFBC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337971"/>
              </p:ext>
            </p:extLst>
          </p:nvPr>
        </p:nvGraphicFramePr>
        <p:xfrm>
          <a:off x="1259948" y="5044415"/>
          <a:ext cx="5039784" cy="91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928">
                  <a:extLst>
                    <a:ext uri="{9D8B030D-6E8A-4147-A177-3AD203B41FA5}">
                      <a16:colId xmlns:a16="http://schemas.microsoft.com/office/drawing/2014/main" val="2876598003"/>
                    </a:ext>
                  </a:extLst>
                </a:gridCol>
                <a:gridCol w="1679928">
                  <a:extLst>
                    <a:ext uri="{9D8B030D-6E8A-4147-A177-3AD203B41FA5}">
                      <a16:colId xmlns:a16="http://schemas.microsoft.com/office/drawing/2014/main" val="1869497880"/>
                    </a:ext>
                  </a:extLst>
                </a:gridCol>
                <a:gridCol w="1679928">
                  <a:extLst>
                    <a:ext uri="{9D8B030D-6E8A-4147-A177-3AD203B41FA5}">
                      <a16:colId xmlns:a16="http://schemas.microsoft.com/office/drawing/2014/main" val="3834543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Journée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Week-end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Supplément </a:t>
                      </a:r>
                    </a:p>
                    <a:p>
                      <a:pPr algn="ctr"/>
                      <a:r>
                        <a:rPr lang="fr-FR" dirty="0"/>
                        <a:t>week-end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17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80,00 €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140,00 €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30,00 €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186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9709B95A-C237-40E0-9CFA-4689FA664181}"/>
              </a:ext>
            </a:extLst>
          </p:cNvPr>
          <p:cNvSpPr txBox="1"/>
          <p:nvPr/>
        </p:nvSpPr>
        <p:spPr>
          <a:xfrm>
            <a:off x="2289790" y="6061903"/>
            <a:ext cx="2652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highlight>
                  <a:srgbClr val="FFFF00"/>
                </a:highlight>
              </a:rPr>
              <a:t>Tarifs de location de vaisselle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E9AE151-7AFE-43D2-B1A5-B35679D4A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0201520"/>
              </p:ext>
            </p:extLst>
          </p:nvPr>
        </p:nvGraphicFramePr>
        <p:xfrm>
          <a:off x="1651383" y="6493278"/>
          <a:ext cx="41713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684">
                  <a:extLst>
                    <a:ext uri="{9D8B030D-6E8A-4147-A177-3AD203B41FA5}">
                      <a16:colId xmlns:a16="http://schemas.microsoft.com/office/drawing/2014/main" val="2318459851"/>
                    </a:ext>
                  </a:extLst>
                </a:gridCol>
                <a:gridCol w="2085684">
                  <a:extLst>
                    <a:ext uri="{9D8B030D-6E8A-4147-A177-3AD203B41FA5}">
                      <a16:colId xmlns:a16="http://schemas.microsoft.com/office/drawing/2014/main" val="29146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couverts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757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60,00 €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32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100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90,00 €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153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150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110,00 €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8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130,00 €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942023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7CD1389E-C24A-4F4A-9115-8E37B04B96CB}"/>
              </a:ext>
            </a:extLst>
          </p:cNvPr>
          <p:cNvSpPr txBox="1"/>
          <p:nvPr/>
        </p:nvSpPr>
        <p:spPr>
          <a:xfrm>
            <a:off x="279619" y="8914289"/>
            <a:ext cx="5106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FFFF00"/>
                </a:highlight>
              </a:rPr>
              <a:t>B) TARIFS APPICLABLES MANIFESTATIONS A BUT LUCRATIF</a:t>
            </a:r>
          </a:p>
        </p:txBody>
      </p:sp>
      <p:graphicFrame>
        <p:nvGraphicFramePr>
          <p:cNvPr id="10" name="Tableau 10">
            <a:extLst>
              <a:ext uri="{FF2B5EF4-FFF2-40B4-BE49-F238E27FC236}">
                <a16:creationId xmlns:a16="http://schemas.microsoft.com/office/drawing/2014/main" id="{895CEC17-FEC8-48B8-BC45-5C2E04CCE5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26676"/>
              </p:ext>
            </p:extLst>
          </p:nvPr>
        </p:nvGraphicFramePr>
        <p:xfrm>
          <a:off x="1259949" y="9354534"/>
          <a:ext cx="503978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9892">
                  <a:extLst>
                    <a:ext uri="{9D8B030D-6E8A-4147-A177-3AD203B41FA5}">
                      <a16:colId xmlns:a16="http://schemas.microsoft.com/office/drawing/2014/main" val="2860930670"/>
                    </a:ext>
                  </a:extLst>
                </a:gridCol>
                <a:gridCol w="2519892">
                  <a:extLst>
                    <a:ext uri="{9D8B030D-6E8A-4147-A177-3AD203B41FA5}">
                      <a16:colId xmlns:a16="http://schemas.microsoft.com/office/drawing/2014/main" val="13794039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Journée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Week-end (2)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3837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260,00 €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450,00 €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992034"/>
                  </a:ext>
                </a:extLst>
              </a:tr>
            </a:tbl>
          </a:graphicData>
        </a:graphic>
      </p:graphicFrame>
      <p:pic>
        <p:nvPicPr>
          <p:cNvPr id="12" name="Image 11">
            <a:extLst>
              <a:ext uri="{FF2B5EF4-FFF2-40B4-BE49-F238E27FC236}">
                <a16:creationId xmlns:a16="http://schemas.microsoft.com/office/drawing/2014/main" id="{0B44E3E1-58CB-4884-AA07-F2E4308B06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70" y="1136563"/>
            <a:ext cx="3779837" cy="24731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442EC833-2BC8-4D6F-8F7E-5C9B60534D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661" y="1933243"/>
            <a:ext cx="3369812" cy="22409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B77414DD-1B9A-4FA5-AEFE-A8336080EADD}"/>
              </a:ext>
            </a:extLst>
          </p:cNvPr>
          <p:cNvSpPr txBox="1"/>
          <p:nvPr/>
        </p:nvSpPr>
        <p:spPr>
          <a:xfrm>
            <a:off x="3457692" y="10376880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PAGE 1 / 2</a:t>
            </a:r>
          </a:p>
        </p:txBody>
      </p:sp>
      <p:pic>
        <p:nvPicPr>
          <p:cNvPr id="17" name="Image 16">
            <a:extLst>
              <a:ext uri="{FF2B5EF4-FFF2-40B4-BE49-F238E27FC236}">
                <a16:creationId xmlns:a16="http://schemas.microsoft.com/office/drawing/2014/main" id="{4BA0D2BB-0926-454D-9ED7-E6DBF69E05F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46" y="17783"/>
            <a:ext cx="556342" cy="1012232"/>
          </a:xfrm>
          <a:prstGeom prst="rect">
            <a:avLst/>
          </a:prstGeom>
        </p:spPr>
      </p:pic>
      <p:pic>
        <p:nvPicPr>
          <p:cNvPr id="18" name="Image 17">
            <a:extLst>
              <a:ext uri="{FF2B5EF4-FFF2-40B4-BE49-F238E27FC236}">
                <a16:creationId xmlns:a16="http://schemas.microsoft.com/office/drawing/2014/main" id="{5E3B47D0-507A-4942-8989-60AD0C3000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31" y="17783"/>
            <a:ext cx="556342" cy="1012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105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0259">
              <a:srgbClr val="F45F63"/>
            </a:gs>
            <a:gs pos="20130">
              <a:srgbClr val="E6CED5"/>
            </a:gs>
            <a:gs pos="100000">
              <a:srgbClr val="FF0000">
                <a:alpha val="92000"/>
              </a:srgbClr>
            </a:gs>
            <a:gs pos="53000">
              <a:srgbClr val="DC6A78"/>
            </a:gs>
            <a:gs pos="83000">
              <a:srgbClr val="EBA5AC"/>
            </a:gs>
            <a:gs pos="21000">
              <a:srgbClr val="E6CED5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1C69C490-0F14-49EF-BA32-13A6E0714577}"/>
              </a:ext>
            </a:extLst>
          </p:cNvPr>
          <p:cNvSpPr txBox="1"/>
          <p:nvPr/>
        </p:nvSpPr>
        <p:spPr>
          <a:xfrm>
            <a:off x="277346" y="259314"/>
            <a:ext cx="61455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FFFF00"/>
                </a:highlight>
              </a:rPr>
              <a:t>C) TARIFS APPICLABLES AUX PERSONNES DOMICILIEES HORS SENONES</a:t>
            </a:r>
          </a:p>
        </p:txBody>
      </p:sp>
      <p:graphicFrame>
        <p:nvGraphicFramePr>
          <p:cNvPr id="6" name="Tableau 6">
            <a:extLst>
              <a:ext uri="{FF2B5EF4-FFF2-40B4-BE49-F238E27FC236}">
                <a16:creationId xmlns:a16="http://schemas.microsoft.com/office/drawing/2014/main" id="{F6E6EB1A-4EEF-4247-9CC1-26EAABFBC0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428214"/>
              </p:ext>
            </p:extLst>
          </p:nvPr>
        </p:nvGraphicFramePr>
        <p:xfrm>
          <a:off x="1259948" y="704417"/>
          <a:ext cx="5039784" cy="915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9928">
                  <a:extLst>
                    <a:ext uri="{9D8B030D-6E8A-4147-A177-3AD203B41FA5}">
                      <a16:colId xmlns:a16="http://schemas.microsoft.com/office/drawing/2014/main" val="2876598003"/>
                    </a:ext>
                  </a:extLst>
                </a:gridCol>
                <a:gridCol w="1679928">
                  <a:extLst>
                    <a:ext uri="{9D8B030D-6E8A-4147-A177-3AD203B41FA5}">
                      <a16:colId xmlns:a16="http://schemas.microsoft.com/office/drawing/2014/main" val="1869497880"/>
                    </a:ext>
                  </a:extLst>
                </a:gridCol>
                <a:gridCol w="1679928">
                  <a:extLst>
                    <a:ext uri="{9D8B030D-6E8A-4147-A177-3AD203B41FA5}">
                      <a16:colId xmlns:a16="http://schemas.microsoft.com/office/drawing/2014/main" val="3834543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Journée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Week-end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Supplément </a:t>
                      </a:r>
                    </a:p>
                    <a:p>
                      <a:pPr algn="ctr"/>
                      <a:r>
                        <a:rPr lang="fr-FR" dirty="0"/>
                        <a:t>week-end (3)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171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170,00 €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315,00 €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/>
                        <a:t>60,00 €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1860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9709B95A-C237-40E0-9CFA-4689FA664181}"/>
              </a:ext>
            </a:extLst>
          </p:cNvPr>
          <p:cNvSpPr txBox="1"/>
          <p:nvPr/>
        </p:nvSpPr>
        <p:spPr>
          <a:xfrm>
            <a:off x="2289790" y="1721905"/>
            <a:ext cx="26520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highlight>
                  <a:srgbClr val="FFFF00"/>
                </a:highlight>
              </a:rPr>
              <a:t>Tarifs de location de vaisselle</a:t>
            </a:r>
          </a:p>
        </p:txBody>
      </p:sp>
      <p:graphicFrame>
        <p:nvGraphicFramePr>
          <p:cNvPr id="8" name="Tableau 8">
            <a:extLst>
              <a:ext uri="{FF2B5EF4-FFF2-40B4-BE49-F238E27FC236}">
                <a16:creationId xmlns:a16="http://schemas.microsoft.com/office/drawing/2014/main" id="{6E9AE151-7AFE-43D2-B1A5-B35679D4A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2964360"/>
              </p:ext>
            </p:extLst>
          </p:nvPr>
        </p:nvGraphicFramePr>
        <p:xfrm>
          <a:off x="1651383" y="2153280"/>
          <a:ext cx="417136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5684">
                  <a:extLst>
                    <a:ext uri="{9D8B030D-6E8A-4147-A177-3AD203B41FA5}">
                      <a16:colId xmlns:a16="http://schemas.microsoft.com/office/drawing/2014/main" val="2318459851"/>
                    </a:ext>
                  </a:extLst>
                </a:gridCol>
                <a:gridCol w="2085684">
                  <a:extLst>
                    <a:ext uri="{9D8B030D-6E8A-4147-A177-3AD203B41FA5}">
                      <a16:colId xmlns:a16="http://schemas.microsoft.com/office/drawing/2014/main" val="2914635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Nombre de couverts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Tarifs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757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50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80,00 €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322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100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120,00 €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31539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150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160,00 €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6228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200 personnes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180,00 €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3942023"/>
                  </a:ext>
                </a:extLst>
              </a:tr>
            </a:tbl>
          </a:graphicData>
        </a:graphic>
      </p:graphicFrame>
      <p:sp>
        <p:nvSpPr>
          <p:cNvPr id="9" name="ZoneTexte 8">
            <a:extLst>
              <a:ext uri="{FF2B5EF4-FFF2-40B4-BE49-F238E27FC236}">
                <a16:creationId xmlns:a16="http://schemas.microsoft.com/office/drawing/2014/main" id="{7CD1389E-C24A-4F4A-9115-8E37B04B96CB}"/>
              </a:ext>
            </a:extLst>
          </p:cNvPr>
          <p:cNvSpPr txBox="1"/>
          <p:nvPr/>
        </p:nvSpPr>
        <p:spPr>
          <a:xfrm>
            <a:off x="279619" y="4574291"/>
            <a:ext cx="53147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dirty="0">
                <a:highlight>
                  <a:srgbClr val="FFFF00"/>
                </a:highlight>
              </a:rPr>
              <a:t>D) CAUTIONS ET FORFAITS QUELQUE SOIENT LES LOCATIONS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B77414DD-1B9A-4FA5-AEFE-A8336080EADD}"/>
              </a:ext>
            </a:extLst>
          </p:cNvPr>
          <p:cNvSpPr txBox="1"/>
          <p:nvPr/>
        </p:nvSpPr>
        <p:spPr>
          <a:xfrm>
            <a:off x="3457692" y="10376880"/>
            <a:ext cx="80502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b="1" dirty="0"/>
              <a:t>PAGE 2 / 2</a:t>
            </a:r>
          </a:p>
        </p:txBody>
      </p:sp>
      <p:graphicFrame>
        <p:nvGraphicFramePr>
          <p:cNvPr id="2" name="Tableau 2">
            <a:extLst>
              <a:ext uri="{FF2B5EF4-FFF2-40B4-BE49-F238E27FC236}">
                <a16:creationId xmlns:a16="http://schemas.microsoft.com/office/drawing/2014/main" id="{0F89CFAC-34B6-45B5-BD28-6E063C1B8D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050890"/>
              </p:ext>
            </p:extLst>
          </p:nvPr>
        </p:nvGraphicFramePr>
        <p:xfrm>
          <a:off x="1253331" y="5060050"/>
          <a:ext cx="5039785" cy="12866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7957">
                  <a:extLst>
                    <a:ext uri="{9D8B030D-6E8A-4147-A177-3AD203B41FA5}">
                      <a16:colId xmlns:a16="http://schemas.microsoft.com/office/drawing/2014/main" val="4147911446"/>
                    </a:ext>
                  </a:extLst>
                </a:gridCol>
                <a:gridCol w="1007957">
                  <a:extLst>
                    <a:ext uri="{9D8B030D-6E8A-4147-A177-3AD203B41FA5}">
                      <a16:colId xmlns:a16="http://schemas.microsoft.com/office/drawing/2014/main" val="2530401569"/>
                    </a:ext>
                  </a:extLst>
                </a:gridCol>
                <a:gridCol w="1007957">
                  <a:extLst>
                    <a:ext uri="{9D8B030D-6E8A-4147-A177-3AD203B41FA5}">
                      <a16:colId xmlns:a16="http://schemas.microsoft.com/office/drawing/2014/main" val="77631650"/>
                    </a:ext>
                  </a:extLst>
                </a:gridCol>
                <a:gridCol w="1007957">
                  <a:extLst>
                    <a:ext uri="{9D8B030D-6E8A-4147-A177-3AD203B41FA5}">
                      <a16:colId xmlns:a16="http://schemas.microsoft.com/office/drawing/2014/main" val="655634515"/>
                    </a:ext>
                  </a:extLst>
                </a:gridCol>
                <a:gridCol w="1007957">
                  <a:extLst>
                    <a:ext uri="{9D8B030D-6E8A-4147-A177-3AD203B41FA5}">
                      <a16:colId xmlns:a16="http://schemas.microsoft.com/office/drawing/2014/main" val="3923461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Forfait électricité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Forfait chauffage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Caution ménage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Caution salle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664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Journée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363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Week-end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150,00 €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250,00 €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405321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5352BD1D-F88C-44AB-898F-193BB618DD65}"/>
              </a:ext>
            </a:extLst>
          </p:cNvPr>
          <p:cNvSpPr txBox="1"/>
          <p:nvPr/>
        </p:nvSpPr>
        <p:spPr>
          <a:xfrm>
            <a:off x="491316" y="7124133"/>
            <a:ext cx="644099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Both"/>
            </a:pPr>
            <a:r>
              <a:rPr lang="fr-FR" sz="1600" dirty="0"/>
              <a:t>La location de la journée s’entend du matin 10h00 au lendemain 10h00</a:t>
            </a:r>
          </a:p>
          <a:p>
            <a:pPr marL="342900" indent="-342900">
              <a:buAutoNum type="arabicParenBoth"/>
            </a:pPr>
            <a:r>
              <a:rPr lang="fr-FR" sz="1600" dirty="0"/>
              <a:t>La location du week-end s’entend du samedi 10h00 au lundi 10h00</a:t>
            </a:r>
          </a:p>
          <a:p>
            <a:pPr marL="342900" indent="-342900">
              <a:buAutoNum type="arabicParenBoth"/>
            </a:pPr>
            <a:r>
              <a:rPr lang="fr-FR" sz="1600" dirty="0"/>
              <a:t>Le supplément week-end s’entend à compter du vendredi 10h00</a:t>
            </a:r>
          </a:p>
          <a:p>
            <a:pPr marL="342900" indent="-342900">
              <a:buAutoNum type="arabicParenBoth"/>
            </a:pPr>
            <a:endParaRPr lang="fr-FR" sz="1600" dirty="0"/>
          </a:p>
          <a:p>
            <a:r>
              <a:rPr lang="fr-FR" sz="1600" dirty="0"/>
              <a:t>Arrhes à la réservation : 50 %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CD03B53-3B81-497E-B343-6B4A9F4BECFA}"/>
              </a:ext>
            </a:extLst>
          </p:cNvPr>
          <p:cNvSpPr txBox="1"/>
          <p:nvPr/>
        </p:nvSpPr>
        <p:spPr>
          <a:xfrm>
            <a:off x="452644" y="9269113"/>
            <a:ext cx="70829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b="1" i="1" dirty="0"/>
              <a:t>Gratuité de la location de la salle une fois par an pour les associations Senonaises</a:t>
            </a:r>
          </a:p>
          <a:p>
            <a:r>
              <a:rPr lang="fr-FR" sz="1600" b="1" i="1" dirty="0"/>
              <a:t>(forfait chauffage et électricité dû).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9FBA65E-2673-4009-853F-C80405495534}"/>
              </a:ext>
            </a:extLst>
          </p:cNvPr>
          <p:cNvSpPr txBox="1"/>
          <p:nvPr/>
        </p:nvSpPr>
        <p:spPr>
          <a:xfrm>
            <a:off x="453349" y="6381478"/>
            <a:ext cx="67548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i="1" dirty="0"/>
              <a:t>Après état des lieux, en cas de locaux non remis en état correct, la caution sera encaissée. </a:t>
            </a:r>
          </a:p>
        </p:txBody>
      </p:sp>
    </p:spTree>
    <p:extLst>
      <p:ext uri="{BB962C8B-B14F-4D97-AF65-F5344CB8AC3E}">
        <p14:creationId xmlns:p14="http://schemas.microsoft.com/office/powerpoint/2010/main" val="24179713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260</Words>
  <Application>Microsoft Office PowerPoint</Application>
  <PresentationFormat>Personnalisé</PresentationFormat>
  <Paragraphs>70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Aharoni</vt:lpstr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mairie senones</dc:creator>
  <cp:lastModifiedBy>mairie senones</cp:lastModifiedBy>
  <cp:revision>1</cp:revision>
  <dcterms:created xsi:type="dcterms:W3CDTF">2021-09-10T09:49:49Z</dcterms:created>
  <dcterms:modified xsi:type="dcterms:W3CDTF">2021-09-10T12:08:48Z</dcterms:modified>
</cp:coreProperties>
</file>